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7" r:id="rId2"/>
    <p:sldId id="258" r:id="rId3"/>
    <p:sldId id="259"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6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834349C-9878-4E28-AA57-13E7D97AB8F8}" type="datetimeFigureOut">
              <a:rPr lang="en-US" smtClean="0"/>
              <a:t>8/3/2009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14D7DB0-23EA-4873-85CD-52F5D8523AB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755C86-E3FF-45FC-9708-561913F87223}" type="datetimeFigureOut">
              <a:rPr lang="en-US" smtClean="0"/>
              <a:t>8/2/2009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755C86-E3FF-45FC-9708-561913F87223}" type="datetimeFigureOut">
              <a:rPr lang="en-US" smtClean="0"/>
              <a:t>8/2/2009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755C86-E3FF-45FC-9708-561913F87223}" type="datetimeFigureOut">
              <a:rPr lang="en-US" smtClean="0"/>
              <a:t>8/2/2009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755C86-E3FF-45FC-9708-561913F87223}" type="datetimeFigureOut">
              <a:rPr lang="en-US" smtClean="0"/>
              <a:t>8/2/2009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755C86-E3FF-45FC-9708-561913F87223}" type="datetimeFigureOut">
              <a:rPr lang="en-US" smtClean="0"/>
              <a:t>8/2/2009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755C86-E3FF-45FC-9708-561913F87223}" type="datetimeFigureOut">
              <a:rPr lang="en-US" smtClean="0"/>
              <a:t>8/2/2009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755C86-E3FF-45FC-9708-561913F87223}" type="datetimeFigureOut">
              <a:rPr lang="en-US" smtClean="0"/>
              <a:t>8/2/2009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755C86-E3FF-45FC-9708-561913F87223}" type="datetimeFigureOut">
              <a:rPr lang="en-US" smtClean="0"/>
              <a:t>8/2/2009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55C86-E3FF-45FC-9708-561913F87223}" type="datetimeFigureOut">
              <a:rPr lang="en-US" smtClean="0"/>
              <a:t>8/2/2009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755C86-E3FF-45FC-9708-561913F87223}" type="datetimeFigureOut">
              <a:rPr lang="en-US" smtClean="0"/>
              <a:t>8/2/2009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755C86-E3FF-45FC-9708-561913F87223}" type="datetimeFigureOut">
              <a:rPr lang="en-US" smtClean="0"/>
              <a:t>8/2/2009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A4002-7E27-4FBC-AAA2-B808252126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55C86-E3FF-45FC-9708-561913F87223}" type="datetimeFigureOut">
              <a:rPr lang="en-US" smtClean="0"/>
              <a:t>8/2/2009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A4002-7E27-4FBC-AAA2-B808252126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a:bodyPr>
          <a:lstStyle/>
          <a:p>
            <a:pPr algn="r"/>
            <a:r>
              <a:rPr lang="en-US" sz="2800" dirty="0" smtClean="0">
                <a:solidFill>
                  <a:schemeClr val="bg1"/>
                </a:solidFill>
              </a:rPr>
              <a:t>IDS Search</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2">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04800" y="1143000"/>
            <a:ext cx="8534400" cy="5109091"/>
          </a:xfrm>
          <a:prstGeom prst="rect">
            <a:avLst/>
          </a:prstGeom>
          <a:noFill/>
        </p:spPr>
        <p:txBody>
          <a:bodyPr wrap="square" rtlCol="0">
            <a:spAutoFit/>
          </a:bodyPr>
          <a:lstStyle/>
          <a:p>
            <a:r>
              <a:rPr lang="en-US" sz="2800" dirty="0" smtClean="0"/>
              <a:t>So, why is the IDS Search beneficial?</a:t>
            </a:r>
          </a:p>
          <a:p>
            <a:endParaRPr lang="en-US" sz="1600" dirty="0"/>
          </a:p>
          <a:p>
            <a:pPr marL="457200" indent="-457200">
              <a:buFont typeface="Arial" pitchFamily="34" charset="0"/>
              <a:buChar char="•"/>
            </a:pPr>
            <a:r>
              <a:rPr lang="en-US" sz="2800" dirty="0" smtClean="0"/>
              <a:t>Users appreciate a large selection of quickly available materials, (and the IDS Search combines this with user friendly features and ease of use)</a:t>
            </a:r>
          </a:p>
          <a:p>
            <a:pPr marL="457200" indent="-457200">
              <a:buFont typeface="Arial" pitchFamily="34" charset="0"/>
              <a:buChar char="•"/>
            </a:pPr>
            <a:endParaRPr lang="en-US" sz="900" dirty="0" smtClean="0"/>
          </a:p>
          <a:p>
            <a:pPr marL="457200" indent="-457200">
              <a:buFont typeface="Arial" pitchFamily="34" charset="0"/>
              <a:buChar char="•"/>
            </a:pPr>
            <a:r>
              <a:rPr lang="en-US" sz="2800" dirty="0" smtClean="0"/>
              <a:t>Staff have a flexible tool that can be adapted to local settings, and requesting are typically unmediated.</a:t>
            </a:r>
          </a:p>
          <a:p>
            <a:pPr marL="457200" indent="-457200">
              <a:buFont typeface="Arial" pitchFamily="34" charset="0"/>
              <a:buChar char="•"/>
            </a:pPr>
            <a:endParaRPr lang="en-US" sz="900" dirty="0" smtClean="0"/>
          </a:p>
          <a:p>
            <a:pPr marL="457200" indent="-457200">
              <a:buFont typeface="Arial" pitchFamily="34" charset="0"/>
              <a:buChar char="•"/>
            </a:pPr>
            <a:r>
              <a:rPr lang="en-US" sz="2800" dirty="0" smtClean="0"/>
              <a:t>Similar to ARL findings about consortia catalogs, the average cost of ILL transactions will be lower because IDS Project libraries use LAND, Odyssey, do not charge fees, and benchmark best practices.</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a:bodyPr>
          <a:lstStyle/>
          <a:p>
            <a:pPr algn="r"/>
            <a:r>
              <a:rPr lang="en-US" sz="2800" dirty="0" smtClean="0">
                <a:solidFill>
                  <a:schemeClr val="bg1"/>
                </a:solidFill>
              </a:rPr>
              <a:t>IDS Search</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2">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04800" y="1143001"/>
            <a:ext cx="8534400" cy="5509200"/>
          </a:xfrm>
          <a:prstGeom prst="rect">
            <a:avLst/>
          </a:prstGeom>
          <a:noFill/>
        </p:spPr>
        <p:txBody>
          <a:bodyPr wrap="square" rtlCol="0">
            <a:spAutoFit/>
          </a:bodyPr>
          <a:lstStyle/>
          <a:p>
            <a:r>
              <a:rPr lang="en-US" sz="2800" dirty="0" smtClean="0"/>
              <a:t>Need for System-Wide Implementation:</a:t>
            </a:r>
          </a:p>
          <a:p>
            <a:pPr marL="514350" indent="-514350">
              <a:buFont typeface="Arial" pitchFamily="34" charset="0"/>
              <a:buChar char="•"/>
            </a:pPr>
            <a:endParaRPr lang="en-US" sz="900" dirty="0" smtClean="0"/>
          </a:p>
          <a:p>
            <a:pPr marL="514350" indent="-514350">
              <a:buFont typeface="Arial" pitchFamily="34" charset="0"/>
              <a:buChar char="•"/>
            </a:pPr>
            <a:r>
              <a:rPr lang="en-US" sz="2800" dirty="0" smtClean="0"/>
              <a:t>Production server that provides 24x7 support</a:t>
            </a:r>
          </a:p>
          <a:p>
            <a:pPr marL="514350" indent="-514350"/>
            <a:endParaRPr lang="en-US" sz="900" dirty="0" smtClean="0"/>
          </a:p>
          <a:p>
            <a:pPr marL="514350" indent="-514350">
              <a:buFont typeface="Arial" pitchFamily="34" charset="0"/>
              <a:buChar char="•"/>
            </a:pPr>
            <a:r>
              <a:rPr lang="en-US" sz="2800" dirty="0" smtClean="0"/>
              <a:t>Commitment for maintenance of scripts by IDS Project Technology Advisory Group</a:t>
            </a:r>
          </a:p>
          <a:p>
            <a:pPr marL="514350" indent="-514350">
              <a:buFont typeface="Arial" pitchFamily="34" charset="0"/>
              <a:buChar char="•"/>
            </a:pPr>
            <a:endParaRPr lang="en-US" sz="900" dirty="0"/>
          </a:p>
          <a:p>
            <a:pPr marL="514350" indent="-514350">
              <a:buFont typeface="Arial" pitchFamily="34" charset="0"/>
              <a:buChar char="•"/>
            </a:pPr>
            <a:r>
              <a:rPr lang="en-US" sz="2800" dirty="0" smtClean="0"/>
              <a:t>Finalize OCLC Memo of Understanding for Service Level Agreement with Worldcat API (Risk?)</a:t>
            </a:r>
          </a:p>
          <a:p>
            <a:pPr marL="514350" indent="-514350">
              <a:buFont typeface="Arial" pitchFamily="34" charset="0"/>
              <a:buChar char="•"/>
            </a:pPr>
            <a:r>
              <a:rPr lang="en-US" sz="2800" dirty="0" smtClean="0"/>
              <a:t>License for reviews (</a:t>
            </a:r>
            <a:r>
              <a:rPr lang="en-US" sz="2800" dirty="0" err="1" smtClean="0"/>
              <a:t>syndetics</a:t>
            </a:r>
            <a:r>
              <a:rPr lang="en-US" sz="2800" dirty="0" smtClean="0"/>
              <a:t>)</a:t>
            </a:r>
          </a:p>
          <a:p>
            <a:pPr marL="514350" indent="-514350">
              <a:buFont typeface="Arial" pitchFamily="34" charset="0"/>
              <a:buChar char="•"/>
            </a:pPr>
            <a:endParaRPr lang="en-US" sz="900" dirty="0"/>
          </a:p>
          <a:p>
            <a:pPr marL="514350" indent="-514350">
              <a:buFont typeface="Arial" pitchFamily="34" charset="0"/>
              <a:buChar char="•"/>
            </a:pPr>
            <a:r>
              <a:rPr lang="en-US" sz="2800" dirty="0" smtClean="0"/>
              <a:t>Other… </a:t>
            </a:r>
          </a:p>
          <a:p>
            <a:pPr marL="971550" lvl="1" indent="-514350">
              <a:buFont typeface="Arial" pitchFamily="34" charset="0"/>
              <a:buChar char="•"/>
            </a:pPr>
            <a:r>
              <a:rPr lang="en-US" sz="2800" dirty="0" smtClean="0"/>
              <a:t>Feedback from IDS Project libraries</a:t>
            </a:r>
          </a:p>
          <a:p>
            <a:pPr marL="971550" lvl="1" indent="-514350">
              <a:buFont typeface="Arial" pitchFamily="34" charset="0"/>
              <a:buChar char="•"/>
            </a:pPr>
            <a:r>
              <a:rPr lang="en-US" sz="2800" dirty="0" smtClean="0"/>
              <a:t>General agreement with voluntary implementation</a:t>
            </a:r>
          </a:p>
          <a:p>
            <a:pPr marL="971550" lvl="1" indent="-514350">
              <a:buFont typeface="Arial" pitchFamily="34" charset="0"/>
              <a:buChar char="•"/>
            </a:pPr>
            <a:endParaRPr lang="en-US" i="1" dirty="0"/>
          </a:p>
          <a:p>
            <a:pPr marL="514350" indent="-514350" algn="r"/>
            <a:r>
              <a:rPr lang="en-US" i="1" dirty="0" smtClean="0"/>
              <a:t>Remember, </a:t>
            </a:r>
            <a:r>
              <a:rPr lang="en-US" b="1" i="1" dirty="0" smtClean="0"/>
              <a:t>more on this topic during the strategic planning tomorrow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0"/>
            <a:ext cx="9144000" cy="914400"/>
          </a:xfrm>
          <a:prstGeom prst="rect">
            <a:avLst/>
          </a:prstGeom>
          <a:solidFill>
            <a:srgbClr val="383855"/>
          </a:solidFill>
          <a:ln w="9525">
            <a:noFill/>
            <a:miter lim="800000"/>
            <a:headEnd/>
            <a:tailEnd/>
          </a:ln>
          <a:effectLst>
            <a:outerShdw dist="25400" dir="5400000" algn="ctr" rotWithShape="0">
              <a:srgbClr val="808080"/>
            </a:outerShdw>
          </a:effectLst>
        </p:spPr>
        <p:txBody>
          <a:bodyPr wrap="none" anchor="ctr"/>
          <a:lstStyle/>
          <a:p>
            <a:pPr eaLnBrk="0" hangingPunct="0">
              <a:buFontTx/>
              <a:buChar char="•"/>
              <a:defRPr/>
            </a:pPr>
            <a:endParaRPr lang="en-US" sz="3200">
              <a:solidFill>
                <a:srgbClr val="000000"/>
              </a:solidFill>
              <a:latin typeface="Arial" charset="0"/>
              <a:ea typeface="ＭＳ Ｐゴシック" pitchFamily="-32" charset="-128"/>
            </a:endParaRPr>
          </a:p>
        </p:txBody>
      </p:sp>
      <p:sp>
        <p:nvSpPr>
          <p:cNvPr id="2" name="Title 1"/>
          <p:cNvSpPr>
            <a:spLocks noGrp="1"/>
          </p:cNvSpPr>
          <p:nvPr>
            <p:ph type="ctrTitle"/>
          </p:nvPr>
        </p:nvSpPr>
        <p:spPr>
          <a:xfrm>
            <a:off x="4495800" y="1"/>
            <a:ext cx="4267200" cy="914400"/>
          </a:xfrm>
        </p:spPr>
        <p:txBody>
          <a:bodyPr>
            <a:normAutofit/>
          </a:bodyPr>
          <a:lstStyle/>
          <a:p>
            <a:pPr algn="r"/>
            <a:r>
              <a:rPr lang="en-US" sz="2800" dirty="0" smtClean="0">
                <a:solidFill>
                  <a:schemeClr val="bg1"/>
                </a:solidFill>
              </a:rPr>
              <a:t>IDS Search</a:t>
            </a:r>
            <a:endParaRPr lang="en-US" sz="2800" dirty="0">
              <a:solidFill>
                <a:schemeClr val="bg1"/>
              </a:solidFill>
            </a:endParaRPr>
          </a:p>
        </p:txBody>
      </p:sp>
      <p:pic>
        <p:nvPicPr>
          <p:cNvPr id="4" name="Picture 20" descr="IDS final logo for PP"/>
          <p:cNvPicPr>
            <a:picLocks noChangeAspect="1" noChangeArrowheads="1"/>
          </p:cNvPicPr>
          <p:nvPr/>
        </p:nvPicPr>
        <p:blipFill>
          <a:blip r:embed="rId2">
            <a:clrChange>
              <a:clrFrom>
                <a:srgbClr val="41415D"/>
              </a:clrFrom>
              <a:clrTo>
                <a:srgbClr val="41415D">
                  <a:alpha val="0"/>
                </a:srgbClr>
              </a:clrTo>
            </a:clrChange>
          </a:blip>
          <a:srcRect/>
          <a:stretch>
            <a:fillRect/>
          </a:stretch>
        </p:blipFill>
        <p:spPr bwMode="auto">
          <a:xfrm>
            <a:off x="152400" y="-228600"/>
            <a:ext cx="2819400" cy="1270000"/>
          </a:xfrm>
          <a:prstGeom prst="rect">
            <a:avLst/>
          </a:prstGeom>
          <a:noFill/>
          <a:ln w="9525">
            <a:noFill/>
            <a:miter lim="800000"/>
            <a:headEnd/>
            <a:tailEnd/>
          </a:ln>
        </p:spPr>
      </p:pic>
      <p:sp>
        <p:nvSpPr>
          <p:cNvPr id="6" name="TextBox 5"/>
          <p:cNvSpPr txBox="1"/>
          <p:nvPr/>
        </p:nvSpPr>
        <p:spPr>
          <a:xfrm>
            <a:off x="3276600" y="2971800"/>
            <a:ext cx="2667000" cy="1200329"/>
          </a:xfrm>
          <a:prstGeom prst="rect">
            <a:avLst/>
          </a:prstGeom>
          <a:noFill/>
        </p:spPr>
        <p:txBody>
          <a:bodyPr wrap="square" rtlCol="0">
            <a:spAutoFit/>
          </a:bodyPr>
          <a:lstStyle/>
          <a:p>
            <a:r>
              <a:rPr lang="en-US" sz="3600" dirty="0" smtClean="0"/>
              <a:t>Questions </a:t>
            </a:r>
            <a:r>
              <a:rPr lang="en-US" sz="2000" dirty="0" smtClean="0"/>
              <a:t>or</a:t>
            </a:r>
            <a:r>
              <a:rPr lang="en-US" sz="3600" dirty="0" smtClean="0"/>
              <a:t>  Comments?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TotalTime>
  <Words>166</Words>
  <Application>Microsoft Office PowerPoint</Application>
  <PresentationFormat>On-screen Show (4:3)</PresentationFormat>
  <Paragraphs>25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IDS Search</vt:lpstr>
      <vt:lpstr>IDS Search</vt:lpstr>
      <vt:lpstr>IDS Search</vt:lpstr>
    </vt:vector>
  </TitlesOfParts>
  <Company>SUNY Geneseo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IDS Search</dc:title>
  <dc:creator>Cyril Oberlander</dc:creator>
  <cp:lastModifiedBy>Cyril Oberlander</cp:lastModifiedBy>
  <cp:revision>4</cp:revision>
  <dcterms:created xsi:type="dcterms:W3CDTF">2009-08-03T03:42:19Z</dcterms:created>
  <dcterms:modified xsi:type="dcterms:W3CDTF">2009-08-04T03:48:45Z</dcterms:modified>
</cp:coreProperties>
</file>